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59"/>
    <p:restoredTop sz="94436"/>
  </p:normalViewPr>
  <p:slideViewPr>
    <p:cSldViewPr snapToGrid="0">
      <p:cViewPr varScale="1">
        <p:scale>
          <a:sx n="128" d="100"/>
          <a:sy n="128" d="100"/>
        </p:scale>
        <p:origin x="1128"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229600" y="457200"/>
            <a:ext cx="1828800" cy="457200"/>
          </a:xfrm>
          <a:prstGeom prst="rect">
            <a:avLst/>
          </a:prstGeom>
          <a:noFill/>
        </p:spPr>
        <p:txBody>
          <a:bodyPr wrap="none">
            <a:spAutoFit/>
          </a:bodyPr>
          <a:lstStyle/>
          <a:p>
            <a:pPr algn="r">
              <a:defRPr b="0" sz="32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sz="1200" dirty="0"/>
              <a:t>The graph below reflects your current stage of maturity in relation to </a:t>
            </a:r>
            <a:r>
              <a:rPr lang="en-GB" sz="1200" b="1" dirty="0"/>
              <a:t>strategy</a:t>
            </a:r>
            <a:r>
              <a:rPr lang="en-GB" sz="1200"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100" dirty="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talent</a:t>
            </a:r>
            <a:r>
              <a:rPr lang="en-GB" sz="1200"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606611"/>
            <a:ext cx="9191625" cy="334963"/>
          </a:xfrm>
        </p:spPr>
        <p:txBody>
          <a:bodyPr/>
          <a:lstStyle/>
          <a:p>
            <a:r>
              <a:rPr lang="en-GB" sz="11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processes</a:t>
            </a:r>
            <a:r>
              <a:rPr lang="en-GB" sz="1200"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18335"/>
            <a:ext cx="9191625" cy="334963"/>
          </a:xfrm>
        </p:spPr>
        <p:txBody>
          <a:bodyPr/>
          <a:lstStyle/>
          <a:p>
            <a:r>
              <a:rPr lang="en-GB" sz="1100" dirty="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data</a:t>
            </a:r>
            <a:r>
              <a:rPr lang="en-GB" sz="1200"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43146"/>
            <a:ext cx="9191625" cy="334963"/>
          </a:xfrm>
        </p:spPr>
        <p:txBody>
          <a:bodyPr/>
          <a:lstStyle/>
          <a:p>
            <a:r>
              <a:rPr lang="en-GB" sz="11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measurement</a:t>
            </a:r>
            <a:r>
              <a:rPr lang="en-GB" sz="1200"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36531"/>
            <a:ext cx="9464041" cy="334963"/>
          </a:xfrm>
        </p:spPr>
        <p:txBody>
          <a:bodyPr/>
          <a:lstStyle/>
          <a:p>
            <a:r>
              <a:rPr lang="en-GB" sz="11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46470"/>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100" dirty="0"/>
              <a:t>The table below outlines the recommended actions to close gaps towards intended future state across the Measurement dimension. </a:t>
            </a:r>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reporting</a:t>
            </a:r>
            <a:r>
              <a:rPr lang="en-GB" sz="1200"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1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technology</a:t>
            </a:r>
            <a:r>
              <a:rPr lang="en-GB" sz="1200"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dirty="0"/>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1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63241"/>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states are:</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5669280" y="1019556"/>
            <a:ext cx="1828800" cy="457200"/>
          </a:xfrm>
          <a:prstGeom prst="rect">
            <a:avLst/>
          </a:prstGeom>
          <a:noFill/>
        </p:spPr>
        <p:txBody>
          <a:bodyPr wrap="none">
            <a:spAutoFit/>
          </a:bodyPr>
          <a:lstStyle/>
          <a:p>
            <a:pPr algn="l">
              <a:defRPr b="0" sz="950">
                <a:solidFill>
                  <a:srgbClr val="425369"/>
                </a:solidFill>
                <a:latin typeface="Avenir Next"/>
              </a:defRPr>
            </a:pPr>
            <a:r>
              <a:rPr/>
              <a:t>Capability Purpose, Equipping, Responsibility  Framework, Data Quality, Evaluation,</a:t>
            </a:r>
          </a:p>
        </p:txBody>
      </p:sp>
      <p:sp>
        <p:nvSpPr>
          <p:cNvPr id="12" name="TextBox 11"/>
          <p:cNvSpPr txBox="1"/>
          <p:nvPr/>
        </p:nvSpPr>
        <p:spPr>
          <a:xfrm>
            <a:off x="502920" y="1197864"/>
            <a:ext cx="1828800" cy="457200"/>
          </a:xfrm>
          <a:prstGeom prst="rect">
            <a:avLst/>
          </a:prstGeom>
          <a:noFill/>
        </p:spPr>
        <p:txBody>
          <a:bodyPr wrap="none">
            <a:spAutoFit/>
          </a:bodyPr>
          <a:lstStyle/>
          <a:p>
            <a:pPr algn="l">
              <a:defRPr b="0" sz="950">
                <a:solidFill>
                  <a:srgbClr val="425369"/>
                </a:solidFill>
                <a:latin typeface="Avenir Next"/>
              </a:defRPr>
            </a:pPr>
            <a:r>
              <a:rPr/>
              <a:t>and Reporting Framework.</a:t>
            </a: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475488"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987552"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24228"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20824"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347472"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033271"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2.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4270</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 Light</vt:lpstr>
      <vt:lpstr>Georgia</vt:lpstr>
      <vt:lpstr>Open Sans</vt:lpstr>
      <vt:lpstr>System Font Regular</vt:lpstr>
      <vt:lpstr>Garamond</vt:lpstr>
      <vt:lpstr>Avenir Light</vt:lpstr>
      <vt:lpstr>Avenir Book</vt:lpstr>
      <vt:lpstr>Avenir Next Ultra Light</vt:lpstr>
      <vt:lpstr>Avenir Next</vt:lpstr>
      <vt:lpstr>Calibri</vt:lpstr>
      <vt:lpstr>Wingdings</vt:lpstr>
      <vt:lpstr>Avenir</vt:lpstr>
      <vt:lpstr>Times New Roman</vt:lpstr>
      <vt:lpstr>Arial</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189</cp:revision>
  <cp:lastPrinted>2023-10-27T06:48:18Z</cp:lastPrinted>
  <dcterms:created xsi:type="dcterms:W3CDTF">2018-01-08T18:03:55Z</dcterms:created>
  <dcterms:modified xsi:type="dcterms:W3CDTF">2024-04-17T07:42:58Z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